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0" r:id="rId6"/>
    <p:sldId id="261" r:id="rId7"/>
    <p:sldId id="262" r:id="rId8"/>
    <p:sldId id="263" r:id="rId9"/>
    <p:sldId id="272" r:id="rId10"/>
    <p:sldId id="264" r:id="rId11"/>
    <p:sldId id="266" r:id="rId12"/>
    <p:sldId id="267" r:id="rId13"/>
    <p:sldId id="265" r:id="rId14"/>
    <p:sldId id="268" r:id="rId15"/>
    <p:sldId id="271" r:id="rId16"/>
    <p:sldId id="274" r:id="rId17"/>
    <p:sldId id="269" r:id="rId18"/>
    <p:sldId id="273" r:id="rId19"/>
    <p:sldId id="275" r:id="rId20"/>
    <p:sldId id="270" r:id="rId21"/>
    <p:sldId id="276" r:id="rId22"/>
    <p:sldId id="277" r:id="rId23"/>
    <p:sldId id="278" r:id="rId24"/>
    <p:sldId id="279" r:id="rId25"/>
    <p:sldId id="28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pl-PL" smtClean="0"/>
              <a:t>Kliknij, aby edytować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07A8E976-4675-451F-B116-C82F1CE0DF8D}" type="datetimeFigureOut">
              <a:rPr lang="pl-PL" smtClean="0"/>
              <a:t>2022-03-29</a:t>
            </a:fld>
            <a:endParaRPr lang="pl-PL"/>
          </a:p>
        </p:txBody>
      </p:sp>
      <p:sp>
        <p:nvSpPr>
          <p:cNvPr id="8" name="Slide Number Placeholder 7"/>
          <p:cNvSpPr>
            <a:spLocks noGrp="1"/>
          </p:cNvSpPr>
          <p:nvPr>
            <p:ph type="sldNum" sz="quarter" idx="11"/>
          </p:nvPr>
        </p:nvSpPr>
        <p:spPr/>
        <p:txBody>
          <a:bodyPr/>
          <a:lstStyle/>
          <a:p>
            <a:fld id="{265A564A-2894-43C5-9F17-5295C16C2CC6}"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7A8E976-4675-451F-B116-C82F1CE0DF8D}" type="datetimeFigureOut">
              <a:rPr lang="pl-PL" smtClean="0"/>
              <a:t>2022-03-29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7A8E976-4675-451F-B116-C82F1CE0DF8D}" type="datetimeFigureOut">
              <a:rPr lang="pl-PL" smtClean="0"/>
              <a:t>2022-03-29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7A8E976-4675-451F-B116-C82F1CE0DF8D}" type="datetimeFigureOut">
              <a:rPr lang="pl-PL" smtClean="0"/>
              <a:t>2022-03-29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pl-PL" smtClean="0"/>
              <a:t>Kliknij, aby edytować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7A8E976-4675-451F-B116-C82F1CE0DF8D}" type="datetimeFigureOut">
              <a:rPr lang="pl-PL" smtClean="0"/>
              <a:t>2022-03-29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A8E976-4675-451F-B116-C82F1CE0DF8D}" type="datetimeFigureOut">
              <a:rPr lang="pl-PL" smtClean="0"/>
              <a:t>2022-03-29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5A564A-2894-43C5-9F17-5295C16C2CC6}" type="slidenum">
              <a:rPr lang="pl-PL" smtClean="0"/>
              <a:t>‹#›</a:t>
            </a:fld>
            <a:endParaRPr lang="pl-PL"/>
          </a:p>
        </p:txBody>
      </p:sp>
      <p:sp>
        <p:nvSpPr>
          <p:cNvPr id="9" name="Title 8"/>
          <p:cNvSpPr>
            <a:spLocks noGrp="1"/>
          </p:cNvSpPr>
          <p:nvPr>
            <p:ph type="title"/>
          </p:nvPr>
        </p:nvSpPr>
        <p:spPr>
          <a:xfrm>
            <a:off x="914400" y="1544715"/>
            <a:ext cx="7315200" cy="1154097"/>
          </a:xfrm>
        </p:spPr>
        <p:txBody>
          <a:bodyPr/>
          <a:lstStyle/>
          <a:p>
            <a:r>
              <a:rPr lang="pl-PL" smtClean="0"/>
              <a:t>Kliknij, aby edytować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07A8E976-4675-451F-B116-C82F1CE0DF8D}" type="datetimeFigureOut">
              <a:rPr lang="pl-PL" smtClean="0"/>
              <a:t>2022-03-29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65A564A-2894-43C5-9F17-5295C16C2CC6}" type="slidenum">
              <a:rPr lang="pl-PL" smtClean="0"/>
              <a:t>‹#›</a:t>
            </a:fld>
            <a:endParaRPr lang="pl-PL"/>
          </a:p>
        </p:txBody>
      </p:sp>
      <p:sp>
        <p:nvSpPr>
          <p:cNvPr id="10" name="Title 9"/>
          <p:cNvSpPr>
            <a:spLocks noGrp="1"/>
          </p:cNvSpPr>
          <p:nvPr>
            <p:ph type="title"/>
          </p:nvPr>
        </p:nvSpPr>
        <p:spPr>
          <a:xfrm>
            <a:off x="914400" y="1544715"/>
            <a:ext cx="7315200" cy="1154097"/>
          </a:xfrm>
        </p:spPr>
        <p:txBody>
          <a:bodyPr/>
          <a:lstStyle/>
          <a:p>
            <a:r>
              <a:rPr lang="pl-PL" smtClean="0"/>
              <a:t>Kliknij, aby edytować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07A8E976-4675-451F-B116-C82F1CE0DF8D}" type="datetimeFigureOut">
              <a:rPr lang="pl-PL" smtClean="0"/>
              <a:t>2022-03-29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E976-4675-451F-B116-C82F1CE0DF8D}" type="datetimeFigureOut">
              <a:rPr lang="pl-PL" smtClean="0"/>
              <a:t>2022-03-29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pl-PL" smtClean="0"/>
              <a:t>Kliknij, aby edytować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7A8E976-4675-451F-B116-C82F1CE0DF8D}" type="datetimeFigureOut">
              <a:rPr lang="pl-PL" smtClean="0"/>
              <a:t>2022-03-29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7A8E976-4675-451F-B116-C82F1CE0DF8D}" type="datetimeFigureOut">
              <a:rPr lang="pl-PL" smtClean="0"/>
              <a:t>2022-03-29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5A564A-2894-43C5-9F17-5295C16C2CC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7A8E976-4675-451F-B116-C82F1CE0DF8D}" type="datetimeFigureOut">
              <a:rPr lang="pl-PL" smtClean="0"/>
              <a:t>2022-03-29</a:t>
            </a:fld>
            <a:endParaRPr lang="pl-PL"/>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65A564A-2894-43C5-9F17-5295C16C2CC6}" type="slidenum">
              <a:rPr lang="pl-PL" smtClean="0"/>
              <a:t>‹#›</a:t>
            </a:fld>
            <a:endParaRPr lang="pl-PL"/>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pl-PL"/>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29208" y="2636912"/>
            <a:ext cx="7315200" cy="2042689"/>
          </a:xfrm>
        </p:spPr>
        <p:txBody>
          <a:bodyPr>
            <a:normAutofit/>
          </a:bodyPr>
          <a:lstStyle/>
          <a:p>
            <a:r>
              <a:rPr lang="pl-PL" sz="4000" b="1" dirty="0"/>
              <a:t>Walka z tarciem w zespołach napędowych pojazdów jako strategia ekologiczna</a:t>
            </a:r>
          </a:p>
        </p:txBody>
      </p:sp>
      <p:sp>
        <p:nvSpPr>
          <p:cNvPr id="3" name="Podtytuł 2"/>
          <p:cNvSpPr>
            <a:spLocks noGrp="1"/>
          </p:cNvSpPr>
          <p:nvPr>
            <p:ph type="subTitle" idx="1"/>
          </p:nvPr>
        </p:nvSpPr>
        <p:spPr/>
        <p:txBody>
          <a:bodyPr/>
          <a:lstStyle/>
          <a:p>
            <a:r>
              <a:rPr lang="pl-PL" dirty="0" smtClean="0"/>
              <a:t>Jacek </a:t>
            </a:r>
            <a:r>
              <a:rPr lang="pl-PL" dirty="0" err="1" smtClean="0"/>
              <a:t>Gembara</a:t>
            </a:r>
            <a:r>
              <a:rPr lang="pl-PL" dirty="0" smtClean="0"/>
              <a:t> MMMK</a:t>
            </a:r>
            <a:endParaRPr lang="pl-PL" dirty="0"/>
          </a:p>
        </p:txBody>
      </p:sp>
      <p:pic>
        <p:nvPicPr>
          <p:cNvPr id="2051" name="Picture 3" descr="Z:\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488832" cy="217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548680"/>
            <a:ext cx="7315200" cy="853988"/>
          </a:xfrm>
        </p:spPr>
        <p:txBody>
          <a:bodyPr>
            <a:normAutofit/>
          </a:bodyPr>
          <a:lstStyle/>
          <a:p>
            <a:r>
              <a:rPr lang="pl-PL" sz="3200" dirty="0" smtClean="0"/>
              <a:t>Nasz test preparatów CERAMIZER</a:t>
            </a:r>
            <a:endParaRPr lang="pl-PL" sz="3200" dirty="0"/>
          </a:p>
        </p:txBody>
      </p:sp>
      <p:sp>
        <p:nvSpPr>
          <p:cNvPr id="3" name="Symbol zastępczy zawartości 2"/>
          <p:cNvSpPr>
            <a:spLocks noGrp="1"/>
          </p:cNvSpPr>
          <p:nvPr>
            <p:ph idx="1"/>
          </p:nvPr>
        </p:nvSpPr>
        <p:spPr/>
        <p:txBody>
          <a:bodyPr/>
          <a:lstStyle/>
          <a:p>
            <a:r>
              <a:rPr lang="pl-PL" dirty="0" smtClean="0"/>
              <a:t>Objawy działania preparatów </a:t>
            </a:r>
            <a:r>
              <a:rPr lang="pl-PL" dirty="0" err="1" smtClean="0"/>
              <a:t>Ceramizer</a:t>
            </a:r>
            <a:r>
              <a:rPr lang="pl-PL" dirty="0" smtClean="0"/>
              <a:t>:</a:t>
            </a:r>
          </a:p>
          <a:p>
            <a:pPr marL="45720" indent="0">
              <a:buNone/>
            </a:pPr>
            <a:r>
              <a:rPr lang="pl-PL" dirty="0" smtClean="0"/>
              <a:t>   - zmniejszenie </a:t>
            </a:r>
            <a:r>
              <a:rPr lang="pl-PL" dirty="0"/>
              <a:t>mocy tarcia w mechanizmach silnika. </a:t>
            </a:r>
          </a:p>
          <a:p>
            <a:pPr marL="45720" indent="0">
              <a:buNone/>
            </a:pPr>
            <a:r>
              <a:rPr lang="pl-PL" dirty="0" smtClean="0"/>
              <a:t>   - wzrost </a:t>
            </a:r>
            <a:r>
              <a:rPr lang="pl-PL" dirty="0"/>
              <a:t>ciśnienia sprężania w silniku częściowo zużytym. </a:t>
            </a:r>
            <a:endParaRPr lang="pl-PL" dirty="0" smtClean="0"/>
          </a:p>
          <a:p>
            <a:pPr marL="45720" indent="0">
              <a:buNone/>
            </a:pPr>
            <a:endParaRPr lang="pl-PL" dirty="0"/>
          </a:p>
          <a:p>
            <a:pPr marL="45720" indent="0">
              <a:buNone/>
            </a:pPr>
            <a:r>
              <a:rPr lang="pl-PL" dirty="0"/>
              <a:t>Zmniejszenia strat tarcia można zatem oczekiwać zarówno w silniku zużytym, jak i nowym. Wzrost ciśnienia sprężania zajdzie natomiast najpewniej (i najwyraźniej) w silniku częściowo zużytym.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9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052736"/>
            <a:ext cx="7315200" cy="1154097"/>
          </a:xfrm>
        </p:spPr>
        <p:txBody>
          <a:bodyPr>
            <a:normAutofit fontScale="90000"/>
          </a:bodyPr>
          <a:lstStyle/>
          <a:p>
            <a:r>
              <a:rPr lang="pl-PL" dirty="0" smtClean="0"/>
              <a:t>Metoda testu</a:t>
            </a:r>
            <a:br>
              <a:rPr lang="pl-PL" dirty="0" smtClean="0"/>
            </a:br>
            <a:r>
              <a:rPr lang="pl-PL" dirty="0" smtClean="0"/>
              <a:t/>
            </a:r>
            <a:br>
              <a:rPr lang="pl-PL" dirty="0" smtClean="0"/>
            </a:br>
            <a:r>
              <a:rPr lang="pl-PL" sz="3100" dirty="0" smtClean="0"/>
              <a:t>1. Pomiar ciśnienia sprężania</a:t>
            </a:r>
            <a:endParaRPr lang="pl-PL" sz="3100" dirty="0"/>
          </a:p>
        </p:txBody>
      </p:sp>
      <p:sp>
        <p:nvSpPr>
          <p:cNvPr id="3" name="Symbol zastępczy zawartości 2"/>
          <p:cNvSpPr>
            <a:spLocks noGrp="1"/>
          </p:cNvSpPr>
          <p:nvPr>
            <p:ph idx="1"/>
          </p:nvPr>
        </p:nvSpPr>
        <p:spPr/>
        <p:txBody>
          <a:bodyPr/>
          <a:lstStyle/>
          <a:p>
            <a:r>
              <a:rPr lang="pl-PL" dirty="0"/>
              <a:t>Pomiar ciśnienia sprężania nie przedstawia żadnych trudności na poziomie warsztatowym. Manometr z zaworem jednokierunkowym połączony zostaje przez otwór świecy zapłonowej z przestrzenią roboczą cylindra, przepustnicę należy maksymalnie otworzyć i, obracając wał korbowy rozrusznikiem elektrycznym lub dźwignią startera, pompujemy ciśnienie do momentu aż wskazówka przestanie się poruszać. Pomiary wykonaliśmy na silniku zimnym oraz rozgrzanym do temperatury pracy. Dodatkowo dla silnika zimnego jak i rozgrzanego przeprowadziliśmy próbę olejową.</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23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76672"/>
            <a:ext cx="7315200" cy="794057"/>
          </a:xfrm>
        </p:spPr>
        <p:txBody>
          <a:bodyPr>
            <a:normAutofit/>
          </a:bodyPr>
          <a:lstStyle/>
          <a:p>
            <a:r>
              <a:rPr lang="pl-PL" sz="2800" dirty="0" smtClean="0"/>
              <a:t>2. Pomiar mocy tarcia</a:t>
            </a:r>
            <a:endParaRPr lang="pl-PL" sz="2800" dirty="0"/>
          </a:p>
        </p:txBody>
      </p:sp>
      <p:sp>
        <p:nvSpPr>
          <p:cNvPr id="3" name="Symbol zastępczy zawartości 2"/>
          <p:cNvSpPr>
            <a:spLocks noGrp="1"/>
          </p:cNvSpPr>
          <p:nvPr>
            <p:ph idx="1"/>
          </p:nvPr>
        </p:nvSpPr>
        <p:spPr>
          <a:xfrm>
            <a:off x="914400" y="1556792"/>
            <a:ext cx="7315200" cy="4752569"/>
          </a:xfrm>
        </p:spPr>
        <p:txBody>
          <a:bodyPr>
            <a:normAutofit fontScale="77500" lnSpcReduction="20000"/>
          </a:bodyPr>
          <a:lstStyle/>
          <a:p>
            <a:r>
              <a:rPr lang="pl-PL" dirty="0"/>
              <a:t>Zmniejszenie mocy tarcia w silniku przejawia się w eksploatacji (jako efekt wtórny) na dwa </a:t>
            </a:r>
            <a:r>
              <a:rPr lang="pl-PL" dirty="0" smtClean="0"/>
              <a:t>sposoby:</a:t>
            </a:r>
          </a:p>
          <a:p>
            <a:pPr marL="45720" indent="0">
              <a:buNone/>
            </a:pPr>
            <a:r>
              <a:rPr lang="pl-PL" dirty="0" smtClean="0"/>
              <a:t>   -   dając </a:t>
            </a:r>
            <a:r>
              <a:rPr lang="pl-PL" dirty="0"/>
              <a:t>proporcjonalny przyrost mocy dla pełnego obciążenia, </a:t>
            </a:r>
            <a:endParaRPr lang="pl-PL" dirty="0" smtClean="0"/>
          </a:p>
          <a:p>
            <a:pPr marL="45720" indent="0">
              <a:buNone/>
            </a:pPr>
            <a:r>
              <a:rPr lang="pl-PL" dirty="0" smtClean="0"/>
              <a:t>   -   bądź jako spadek </a:t>
            </a:r>
            <a:r>
              <a:rPr lang="pl-PL" dirty="0"/>
              <a:t>zużycia paliwa przy obciążeniach częściowych. </a:t>
            </a:r>
            <a:endParaRPr lang="pl-PL" dirty="0" smtClean="0"/>
          </a:p>
          <a:p>
            <a:pPr marL="45720" indent="0">
              <a:buNone/>
            </a:pPr>
            <a:endParaRPr lang="pl-PL" dirty="0"/>
          </a:p>
          <a:p>
            <a:pPr marL="45720" indent="0">
              <a:buNone/>
            </a:pPr>
            <a:r>
              <a:rPr lang="pl-PL" dirty="0" smtClean="0"/>
              <a:t>Efekt </a:t>
            </a:r>
            <a:r>
              <a:rPr lang="pl-PL" dirty="0"/>
              <a:t>zmniejszenia tarcia w mechanizmach silnika powinien być zauważalny podczas badań </a:t>
            </a:r>
            <a:r>
              <a:rPr lang="pl-PL" dirty="0" err="1"/>
              <a:t>hamownianych</a:t>
            </a:r>
            <a:r>
              <a:rPr lang="pl-PL" dirty="0"/>
              <a:t> mocy maksymalnej. My jednak nie zdecydowaliśmy się na hamownię podwoziową z kilku bardzo istotnych dla nas powodów. Na moc silnika wpływ ma wiele czynników. Przykładowo: ciśnienie atmosferyczne, temperatura otoczenia, jakość paliwa, stan i gatunek oleju, regulacja układu zasilania i zapłonu, a w przypadku hamowni podwoziowej nawet ciśnienie powietrza w ogumieniu (!). Różne wartości mocy możemy uzyskać, nawet gdy nie wprowadzamy żadnych zmian w silniku, a jedynie pomiaru dokonujemy w odstępie powiedzmy kilku dni, przy różnej pogodzie, czy na paliwie z innej stacji. Nie sposób więc jednoznacznie zinterpretować uzyskanych tą drogą wyników. Dodatkowo, mierząc moc, nie będziemy w stanie określić, czy zarejestrowany przyrost jest skutkiem zmniejszenia się strat tarcia czy też przyrostu ciśnienia sprężania. </a:t>
            </a:r>
            <a:endParaRPr lang="pl-PL" dirty="0" smtClean="0"/>
          </a:p>
          <a:p>
            <a:pPr marL="45720" indent="0">
              <a:buNone/>
            </a:pPr>
            <a:endParaRPr lang="pl-PL" dirty="0" smtClean="0"/>
          </a:p>
          <a:p>
            <a:pPr marL="45720" indent="0">
              <a:buNone/>
            </a:pPr>
            <a:r>
              <a:rPr lang="pl-PL" b="1" dirty="0" smtClean="0">
                <a:solidFill>
                  <a:srgbClr val="FFFF00"/>
                </a:solidFill>
              </a:rPr>
              <a:t>Naszym </a:t>
            </a:r>
            <a:r>
              <a:rPr lang="pl-PL" b="1" dirty="0">
                <a:solidFill>
                  <a:srgbClr val="FFFF00"/>
                </a:solidFill>
              </a:rPr>
              <a:t>celem było możliwie dokładne wyodrębnienie (odseparowanie) obu mechanizmów działania </a:t>
            </a:r>
            <a:r>
              <a:rPr lang="pl-PL" b="1" dirty="0" err="1">
                <a:solidFill>
                  <a:srgbClr val="FFFF00"/>
                </a:solidFill>
              </a:rPr>
              <a:t>Ceramizera</a:t>
            </a:r>
            <a:r>
              <a:rPr lang="pl-PL" b="1" dirty="0">
                <a:solidFill>
                  <a:srgbClr val="FFFF00"/>
                </a:solidFill>
              </a:rPr>
              <a: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52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5122" y="980728"/>
            <a:ext cx="7315200" cy="722049"/>
          </a:xfrm>
        </p:spPr>
        <p:txBody>
          <a:bodyPr>
            <a:normAutofit fontScale="90000"/>
          </a:bodyPr>
          <a:lstStyle/>
          <a:p>
            <a:r>
              <a:rPr lang="pl-PL" dirty="0" smtClean="0"/>
              <a:t>Obiekt testowy – dwa motocykle</a:t>
            </a:r>
            <a:br>
              <a:rPr lang="pl-PL" dirty="0" smtClean="0"/>
            </a:br>
            <a:r>
              <a:rPr lang="pl-PL" dirty="0"/>
              <a:t/>
            </a:r>
            <a:br>
              <a:rPr lang="pl-PL" dirty="0"/>
            </a:br>
            <a:r>
              <a:rPr lang="pl-PL" sz="2200" dirty="0"/>
              <a:t>Suzuki GN 250 rocznik 1993, przebieg: 57 878 km</a:t>
            </a:r>
          </a:p>
        </p:txBody>
      </p:sp>
      <p:sp>
        <p:nvSpPr>
          <p:cNvPr id="3" name="Symbol zastępczy zawartości 2"/>
          <p:cNvSpPr>
            <a:spLocks noGrp="1"/>
          </p:cNvSpPr>
          <p:nvPr>
            <p:ph idx="1"/>
          </p:nvPr>
        </p:nvSpPr>
        <p:spPr/>
        <p:txBody>
          <a:bodyPr/>
          <a:lstStyle/>
          <a:p>
            <a:endParaRPr lang="pl-PL" dirty="0"/>
          </a:p>
        </p:txBody>
      </p:sp>
      <p:pic>
        <p:nvPicPr>
          <p:cNvPr id="6146" name="Picture 2" descr="Z:\Ceramizer - PTAK 2022\pod tem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4824"/>
            <a:ext cx="782232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8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7926" y="548680"/>
            <a:ext cx="7315200" cy="578033"/>
          </a:xfrm>
        </p:spPr>
        <p:txBody>
          <a:bodyPr>
            <a:normAutofit/>
          </a:bodyPr>
          <a:lstStyle/>
          <a:p>
            <a:r>
              <a:rPr lang="pl-PL" sz="2000" dirty="0"/>
              <a:t>WSK 125 model M06-B1, rocznik 1969, przebieg: 4350 km</a:t>
            </a:r>
          </a:p>
        </p:txBody>
      </p:sp>
      <p:pic>
        <p:nvPicPr>
          <p:cNvPr id="7170" name="Picture 2" descr="Z:\Ceramizer - PTAK 2022\003-pod okąłdkę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8330105" cy="5553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01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8623" y="908720"/>
            <a:ext cx="7315200" cy="1154097"/>
          </a:xfrm>
        </p:spPr>
        <p:txBody>
          <a:bodyPr>
            <a:normAutofit fontScale="90000"/>
          </a:bodyPr>
          <a:lstStyle/>
          <a:p>
            <a:r>
              <a:rPr lang="pl-PL" dirty="0" smtClean="0"/>
              <a:t>Obiekt testu:</a:t>
            </a:r>
            <a:br>
              <a:rPr lang="pl-PL" dirty="0" smtClean="0"/>
            </a:br>
            <a:r>
              <a:rPr lang="pl-PL" dirty="0" smtClean="0"/>
              <a:t/>
            </a:r>
            <a:br>
              <a:rPr lang="pl-PL" dirty="0" smtClean="0"/>
            </a:br>
            <a:r>
              <a:rPr lang="pl-PL" dirty="0" smtClean="0"/>
              <a:t>     CM2T                             CM</a:t>
            </a:r>
            <a:endParaRPr lang="pl-PL" dirty="0"/>
          </a:p>
        </p:txBody>
      </p:sp>
      <p:pic>
        <p:nvPicPr>
          <p:cNvPr id="8194" name="Picture 2" descr="Z:\Ceramizer - PTAK 2022\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223" y="2420888"/>
            <a:ext cx="2334633" cy="402404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Z:\Ceramizer - PTAK 2022\00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420888"/>
            <a:ext cx="2159539" cy="4024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52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7315200" cy="722049"/>
          </a:xfrm>
        </p:spPr>
        <p:txBody>
          <a:bodyPr/>
          <a:lstStyle/>
          <a:p>
            <a:r>
              <a:rPr lang="pl-PL" dirty="0" smtClean="0"/>
              <a:t>Metoda testu</a:t>
            </a:r>
            <a:endParaRPr lang="pl-PL" dirty="0"/>
          </a:p>
        </p:txBody>
      </p:sp>
      <p:pic>
        <p:nvPicPr>
          <p:cNvPr id="11267" name="Picture 3" descr="Z:\Ceramizer - PTAK 2022\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554" y="1196752"/>
            <a:ext cx="5599050" cy="442258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Z:\Ceramizer - PTAK 2022\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84984"/>
            <a:ext cx="4002683" cy="32360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42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3140968"/>
            <a:ext cx="7315200" cy="1154097"/>
          </a:xfrm>
        </p:spPr>
        <p:txBody>
          <a:bodyPr>
            <a:noAutofit/>
          </a:bodyPr>
          <a:lstStyle/>
          <a:p>
            <a:pPr algn="just"/>
            <a:r>
              <a:rPr lang="pl-PL" sz="3200" dirty="0"/>
              <a:t>Zaproponowana metoda pomiaru mocy tarcia ma charakter warsztatowego eksperymentu dającego orientacyjne rezultaty. Nie należy jej traktować jako badania o charakterze naukowym.</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92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764704"/>
            <a:ext cx="7315200" cy="781980"/>
          </a:xfrm>
        </p:spPr>
        <p:txBody>
          <a:bodyPr>
            <a:normAutofit fontScale="90000"/>
          </a:bodyPr>
          <a:lstStyle/>
          <a:p>
            <a:r>
              <a:rPr lang="pl-PL" dirty="0" smtClean="0"/>
              <a:t>Rezultaty testu</a:t>
            </a:r>
            <a:br>
              <a:rPr lang="pl-PL" dirty="0" smtClean="0"/>
            </a:br>
            <a:r>
              <a:rPr lang="pl-PL" dirty="0" smtClean="0"/>
              <a:t>WSK 125</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513137183"/>
              </p:ext>
            </p:extLst>
          </p:nvPr>
        </p:nvGraphicFramePr>
        <p:xfrm>
          <a:off x="467546" y="3284984"/>
          <a:ext cx="7801697" cy="2789706"/>
        </p:xfrm>
        <a:graphic>
          <a:graphicData uri="http://schemas.openxmlformats.org/drawingml/2006/table">
            <a:tbl>
              <a:tblPr firstRow="1" firstCol="1" bandRow="1">
                <a:tableStyleId>{5C22544A-7EE6-4342-B048-85BDC9FD1C3A}</a:tableStyleId>
              </a:tblPr>
              <a:tblGrid>
                <a:gridCol w="1044671"/>
                <a:gridCol w="1135168"/>
                <a:gridCol w="1135168"/>
                <a:gridCol w="1198674"/>
                <a:gridCol w="1198674"/>
                <a:gridCol w="1044671"/>
                <a:gridCol w="1044671"/>
              </a:tblGrid>
              <a:tr h="562527">
                <a:tc rowSpan="3">
                  <a:txBody>
                    <a:bodyPr/>
                    <a:lstStyle/>
                    <a:p>
                      <a:pPr algn="ctr">
                        <a:lnSpc>
                          <a:spcPct val="115000"/>
                        </a:lnSpc>
                        <a:spcAft>
                          <a:spcPts val="0"/>
                        </a:spcAft>
                      </a:pPr>
                      <a:r>
                        <a:rPr lang="pl-PL" sz="1400" dirty="0">
                          <a:effectLst/>
                        </a:rPr>
                        <a:t> </a:t>
                      </a:r>
                    </a:p>
                    <a:p>
                      <a:pPr algn="ctr">
                        <a:lnSpc>
                          <a:spcPct val="115000"/>
                        </a:lnSpc>
                        <a:spcAft>
                          <a:spcPts val="0"/>
                        </a:spcAft>
                      </a:pPr>
                      <a:r>
                        <a:rPr lang="pl-PL" sz="1400" dirty="0">
                          <a:effectLst/>
                        </a:rPr>
                        <a:t>WSK </a:t>
                      </a:r>
                      <a:r>
                        <a:rPr lang="pl-PL" sz="1400" dirty="0" smtClean="0">
                          <a:effectLst/>
                        </a:rPr>
                        <a:t>125</a:t>
                      </a:r>
                    </a:p>
                    <a:p>
                      <a:pPr algn="ctr">
                        <a:lnSpc>
                          <a:spcPct val="115000"/>
                        </a:lnSpc>
                        <a:spcAft>
                          <a:spcPts val="0"/>
                        </a:spcAft>
                      </a:pPr>
                      <a:endParaRPr lang="pl-PL" sz="1400" dirty="0">
                        <a:effectLst/>
                      </a:endParaRPr>
                    </a:p>
                    <a:p>
                      <a:pPr algn="ctr">
                        <a:lnSpc>
                          <a:spcPct val="115000"/>
                        </a:lnSpc>
                        <a:spcAft>
                          <a:spcPts val="0"/>
                        </a:spcAft>
                      </a:pPr>
                      <a:r>
                        <a:rPr lang="pl-PL" sz="1400" dirty="0" smtClean="0">
                          <a:effectLst/>
                        </a:rPr>
                        <a:t>CeramizerCM2T</a:t>
                      </a:r>
                      <a:endParaRPr lang="pl-PL" sz="1400" dirty="0">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pl-PL" sz="1400" dirty="0">
                          <a:effectLst/>
                        </a:rPr>
                        <a:t>Uśrednione wartości ciśnienia sprężania [kg/cm</a:t>
                      </a:r>
                      <a:r>
                        <a:rPr lang="pl-PL" sz="1400" baseline="30000" dirty="0">
                          <a:effectLst/>
                        </a:rPr>
                        <a:t>2</a:t>
                      </a:r>
                      <a:r>
                        <a:rPr lang="pl-PL" sz="1400" dirty="0">
                          <a:effectLst/>
                        </a:rPr>
                        <a:t>]</a:t>
                      </a:r>
                      <a:endParaRPr lang="pl-PL" sz="1400" dirty="0">
                        <a:effectLst/>
                        <a:latin typeface="Calibri"/>
                        <a:ea typeface="Calibri"/>
                        <a:cs typeface="Times New Roman"/>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a:lnSpc>
                          <a:spcPct val="115000"/>
                        </a:lnSpc>
                        <a:spcAft>
                          <a:spcPts val="0"/>
                        </a:spcAft>
                      </a:pPr>
                      <a:r>
                        <a:rPr lang="pl-PL" sz="1400">
                          <a:effectLst/>
                        </a:rPr>
                        <a:t>Moc tarcia [W]</a:t>
                      </a:r>
                    </a:p>
                    <a:p>
                      <a:pPr algn="ctr">
                        <a:lnSpc>
                          <a:spcPct val="115000"/>
                        </a:lnSpc>
                        <a:spcAft>
                          <a:spcPts val="0"/>
                        </a:spcAft>
                      </a:pPr>
                      <a:r>
                        <a:rPr lang="pl-PL" sz="1400">
                          <a:effectLst/>
                        </a:rPr>
                        <a:t>średnia z 10 pomiarów</a:t>
                      </a:r>
                      <a:endParaRPr lang="pl-PL" sz="1400">
                        <a:effectLst/>
                        <a:latin typeface="Calibri"/>
                        <a:ea typeface="Calibri"/>
                        <a:cs typeface="Times New Roman"/>
                      </a:endParaRPr>
                    </a:p>
                  </a:txBody>
                  <a:tcPr marL="68580" marR="68580" marT="0" marB="0"/>
                </a:tc>
                <a:tc hMerge="1">
                  <a:txBody>
                    <a:bodyPr/>
                    <a:lstStyle/>
                    <a:p>
                      <a:endParaRPr lang="pl-PL"/>
                    </a:p>
                  </a:txBody>
                  <a:tcPr/>
                </a:tc>
              </a:tr>
              <a:tr h="534891">
                <a:tc vMerge="1">
                  <a:txBody>
                    <a:bodyPr/>
                    <a:lstStyle/>
                    <a:p>
                      <a:endParaRPr lang="pl-PL"/>
                    </a:p>
                  </a:txBody>
                  <a:tcPr/>
                </a:tc>
                <a:tc gridSpan="2">
                  <a:txBody>
                    <a:bodyPr/>
                    <a:lstStyle/>
                    <a:p>
                      <a:pPr algn="ctr">
                        <a:lnSpc>
                          <a:spcPct val="115000"/>
                        </a:lnSpc>
                        <a:spcAft>
                          <a:spcPts val="0"/>
                        </a:spcAft>
                      </a:pPr>
                      <a:r>
                        <a:rPr lang="pl-PL" sz="1400" dirty="0">
                          <a:effectLst/>
                        </a:rPr>
                        <a:t>Silnik zimny</a:t>
                      </a:r>
                      <a:endParaRPr lang="pl-PL" sz="1400" dirty="0">
                        <a:effectLst/>
                        <a:latin typeface="Calibri"/>
                        <a:ea typeface="Calibri"/>
                        <a:cs typeface="Times New Roman"/>
                      </a:endParaRPr>
                    </a:p>
                  </a:txBody>
                  <a:tcPr marL="68580" marR="68580" marT="0" marB="0"/>
                </a:tc>
                <a:tc hMerge="1">
                  <a:txBody>
                    <a:bodyPr/>
                    <a:lstStyle/>
                    <a:p>
                      <a:endParaRPr lang="pl-PL"/>
                    </a:p>
                  </a:txBody>
                  <a:tcPr/>
                </a:tc>
                <a:tc gridSpan="2">
                  <a:txBody>
                    <a:bodyPr/>
                    <a:lstStyle/>
                    <a:p>
                      <a:pPr algn="ctr">
                        <a:lnSpc>
                          <a:spcPct val="115000"/>
                        </a:lnSpc>
                        <a:spcAft>
                          <a:spcPts val="0"/>
                        </a:spcAft>
                      </a:pPr>
                      <a:r>
                        <a:rPr lang="pl-PL" sz="1400">
                          <a:effectLst/>
                        </a:rPr>
                        <a:t>Silnik rozgrzany</a:t>
                      </a:r>
                      <a:endParaRPr lang="pl-PL" sz="1400">
                        <a:effectLst/>
                        <a:latin typeface="Calibri"/>
                        <a:ea typeface="Calibri"/>
                        <a:cs typeface="Times New Roman"/>
                      </a:endParaRPr>
                    </a:p>
                  </a:txBody>
                  <a:tcPr marL="68580" marR="68580" marT="0" marB="0"/>
                </a:tc>
                <a:tc hMerge="1">
                  <a:txBody>
                    <a:bodyPr/>
                    <a:lstStyle/>
                    <a:p>
                      <a:endParaRPr lang="pl-PL"/>
                    </a:p>
                  </a:txBody>
                  <a:tcPr/>
                </a:tc>
                <a:tc>
                  <a:txBody>
                    <a:bodyPr/>
                    <a:lstStyle/>
                    <a:p>
                      <a:pPr algn="ctr">
                        <a:lnSpc>
                          <a:spcPct val="115000"/>
                        </a:lnSpc>
                        <a:spcAft>
                          <a:spcPts val="0"/>
                        </a:spcAft>
                      </a:pPr>
                      <a:r>
                        <a:rPr lang="pl-PL" sz="1400">
                          <a:effectLst/>
                        </a:rPr>
                        <a:t>Silnik zimny</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Silnik rozgrz.</a:t>
                      </a:r>
                      <a:endParaRPr lang="pl-PL" sz="1400">
                        <a:effectLst/>
                        <a:latin typeface="Calibri"/>
                        <a:ea typeface="Calibri"/>
                        <a:cs typeface="Times New Roman"/>
                      </a:endParaRPr>
                    </a:p>
                  </a:txBody>
                  <a:tcPr marL="68580" marR="68580" marT="0" marB="0"/>
                </a:tc>
              </a:tr>
              <a:tr h="534891">
                <a:tc vMerge="1">
                  <a:txBody>
                    <a:bodyPr/>
                    <a:lstStyle/>
                    <a:p>
                      <a:endParaRPr lang="pl-PL"/>
                    </a:p>
                  </a:txBody>
                  <a:tcPr/>
                </a:tc>
                <a:tc>
                  <a:txBody>
                    <a:bodyPr/>
                    <a:lstStyle/>
                    <a:p>
                      <a:pPr algn="ctr">
                        <a:lnSpc>
                          <a:spcPct val="115000"/>
                        </a:lnSpc>
                        <a:spcAft>
                          <a:spcPts val="0"/>
                        </a:spcAft>
                      </a:pPr>
                      <a:r>
                        <a:rPr lang="pl-PL" sz="1400">
                          <a:effectLst/>
                        </a:rPr>
                        <a:t>„na sucho”</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Próba olejowa</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„na sucho”</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Próba olejowa</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a:t>
                      </a:r>
                      <a:endParaRPr lang="pl-PL" sz="1400">
                        <a:effectLst/>
                        <a:latin typeface="Calibri"/>
                        <a:ea typeface="Calibri"/>
                        <a:cs typeface="Times New Roman"/>
                      </a:endParaRPr>
                    </a:p>
                  </a:txBody>
                  <a:tcPr marL="68580" marR="68580" marT="0" marB="0"/>
                </a:tc>
              </a:tr>
              <a:tr h="284468">
                <a:tc>
                  <a:txBody>
                    <a:bodyPr/>
                    <a:lstStyle/>
                    <a:p>
                      <a:pPr algn="ctr">
                        <a:lnSpc>
                          <a:spcPct val="115000"/>
                        </a:lnSpc>
                        <a:spcAft>
                          <a:spcPts val="0"/>
                        </a:spcAft>
                      </a:pPr>
                      <a:r>
                        <a:rPr lang="pl-PL" sz="1400">
                          <a:effectLst/>
                        </a:rPr>
                        <a:t>przed</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6,41</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7,92</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6,53</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7,56</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599</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524</a:t>
                      </a:r>
                      <a:endParaRPr lang="pl-PL" sz="1400">
                        <a:effectLst/>
                        <a:latin typeface="Calibri"/>
                        <a:ea typeface="Calibri"/>
                        <a:cs typeface="Times New Roman"/>
                      </a:endParaRPr>
                    </a:p>
                  </a:txBody>
                  <a:tcPr marL="68580" marR="68580" marT="0" marB="0"/>
                </a:tc>
              </a:tr>
              <a:tr h="284468">
                <a:tc>
                  <a:txBody>
                    <a:bodyPr/>
                    <a:lstStyle/>
                    <a:p>
                      <a:pPr algn="ctr">
                        <a:lnSpc>
                          <a:spcPct val="115000"/>
                        </a:lnSpc>
                        <a:spcAft>
                          <a:spcPts val="0"/>
                        </a:spcAft>
                      </a:pPr>
                      <a:r>
                        <a:rPr lang="pl-PL" sz="1400">
                          <a:effectLst/>
                        </a:rPr>
                        <a:t>po 350 km</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7,47</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7,85</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7,3</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7,85</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541</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504</a:t>
                      </a:r>
                      <a:endParaRPr lang="pl-PL" sz="1400">
                        <a:effectLst/>
                        <a:latin typeface="Calibri"/>
                        <a:ea typeface="Calibri"/>
                        <a:cs typeface="Times New Roman"/>
                      </a:endParaRPr>
                    </a:p>
                  </a:txBody>
                  <a:tcPr marL="68580" marR="68580" marT="0" marB="0"/>
                </a:tc>
              </a:tr>
              <a:tr h="588461">
                <a:tc>
                  <a:txBody>
                    <a:bodyPr/>
                    <a:lstStyle/>
                    <a:p>
                      <a:pPr algn="ctr">
                        <a:lnSpc>
                          <a:spcPct val="115000"/>
                        </a:lnSpc>
                        <a:spcAft>
                          <a:spcPts val="0"/>
                        </a:spcAft>
                      </a:pPr>
                      <a:r>
                        <a:rPr lang="pl-PL" sz="1400">
                          <a:effectLst/>
                        </a:rPr>
                        <a:t>różnica</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+1,06</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+ 0,07</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+ 0,77</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+ 0,29</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- 58 (9.88%)</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- 20 (3,81%)</a:t>
                      </a:r>
                      <a:endParaRPr lang="pl-PL" sz="1400" dirty="0">
                        <a:effectLst/>
                        <a:latin typeface="Calibri"/>
                        <a:ea typeface="Calibri"/>
                        <a:cs typeface="Times New Roman"/>
                      </a:endParaRPr>
                    </a:p>
                  </a:txBody>
                  <a:tcPr marL="68580" marR="68580" marT="0" marB="0"/>
                </a:tc>
              </a:tr>
            </a:tbl>
          </a:graphicData>
        </a:graphic>
      </p:graphicFrame>
      <p:pic>
        <p:nvPicPr>
          <p:cNvPr id="10241" name="Picture 1" descr="Z:\Ceramizer - PTAK 2022\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548720"/>
            <a:ext cx="3625234" cy="2416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8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Ceramizer - PTAK 2022\01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9206"/>
            <a:ext cx="5683984" cy="6714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46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5524" y="1196752"/>
            <a:ext cx="7315200" cy="998004"/>
          </a:xfrm>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smtClean="0"/>
              <a:t>Proces zużycia</a:t>
            </a:r>
            <a:br>
              <a:rPr lang="pl-PL" dirty="0" smtClean="0"/>
            </a:br>
            <a:r>
              <a:rPr lang="pl-PL" dirty="0" smtClean="0"/>
              <a:t/>
            </a:r>
            <a:br>
              <a:rPr lang="pl-PL" dirty="0" smtClean="0"/>
            </a:br>
            <a:r>
              <a:rPr lang="pl-PL" sz="2200" dirty="0" smtClean="0"/>
              <a:t>Zużycie </a:t>
            </a:r>
            <a:r>
              <a:rPr lang="pl-PL" sz="2200" dirty="0"/>
              <a:t>konsekwencją tarcia  </a:t>
            </a:r>
            <a:r>
              <a:rPr lang="pl-PL" sz="2200" dirty="0" smtClean="0"/>
              <a:t/>
            </a:r>
            <a:br>
              <a:rPr lang="pl-PL" sz="2200" dirty="0" smtClean="0"/>
            </a:br>
            <a:r>
              <a:rPr lang="pl-PL" sz="2200" dirty="0" smtClean="0"/>
              <a:t>- naturalna tendencja </a:t>
            </a:r>
            <a:r>
              <a:rPr lang="pl-PL" sz="2200" dirty="0"/>
              <a:t>energii i </a:t>
            </a:r>
            <a:r>
              <a:rPr lang="pl-PL" sz="2200" dirty="0" smtClean="0"/>
              <a:t>materii do </a:t>
            </a:r>
            <a:r>
              <a:rPr lang="pl-PL" sz="2200" dirty="0"/>
              <a:t>osiągnięcia najbardziej nieuporządkowanego </a:t>
            </a:r>
            <a:r>
              <a:rPr lang="pl-PL" sz="2200" dirty="0" smtClean="0"/>
              <a:t>stanu – czyli wzrostu entropii</a:t>
            </a:r>
            <a:endParaRPr lang="pl-PL" sz="2200" dirty="0"/>
          </a:p>
        </p:txBody>
      </p:sp>
      <p:pic>
        <p:nvPicPr>
          <p:cNvPr id="3074" name="Picture 2" descr="Z:\Ceramizer - PTAK 2022\zuzycie - wykre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97675"/>
            <a:ext cx="8499193" cy="39676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28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708396"/>
            <a:ext cx="7315200" cy="1154097"/>
          </a:xfrm>
        </p:spPr>
        <p:txBody>
          <a:bodyPr>
            <a:normAutofit fontScale="90000"/>
          </a:bodyPr>
          <a:lstStyle/>
          <a:p>
            <a:r>
              <a:rPr lang="pl-PL" dirty="0"/>
              <a:t>Rezultaty </a:t>
            </a:r>
            <a:r>
              <a:rPr lang="pl-PL" dirty="0" smtClean="0"/>
              <a:t>testu</a:t>
            </a:r>
            <a:br>
              <a:rPr lang="pl-PL" dirty="0" smtClean="0"/>
            </a:br>
            <a:r>
              <a:rPr lang="pl-PL" dirty="0" smtClean="0"/>
              <a:t>Suzuki GN 250</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502193456"/>
              </p:ext>
            </p:extLst>
          </p:nvPr>
        </p:nvGraphicFramePr>
        <p:xfrm>
          <a:off x="452804" y="3501008"/>
          <a:ext cx="7920881" cy="2861716"/>
        </p:xfrm>
        <a:graphic>
          <a:graphicData uri="http://schemas.openxmlformats.org/drawingml/2006/table">
            <a:tbl>
              <a:tblPr firstRow="1" firstCol="1" bandRow="1">
                <a:tableStyleId>{5C22544A-7EE6-4342-B048-85BDC9FD1C3A}</a:tableStyleId>
              </a:tblPr>
              <a:tblGrid>
                <a:gridCol w="1060631"/>
                <a:gridCol w="1152508"/>
                <a:gridCol w="1152508"/>
                <a:gridCol w="1216986"/>
                <a:gridCol w="1216986"/>
                <a:gridCol w="1060631"/>
                <a:gridCol w="1060631"/>
              </a:tblGrid>
              <a:tr h="577047">
                <a:tc rowSpan="3">
                  <a:txBody>
                    <a:bodyPr/>
                    <a:lstStyle/>
                    <a:p>
                      <a:pPr algn="ctr">
                        <a:lnSpc>
                          <a:spcPct val="115000"/>
                        </a:lnSpc>
                        <a:spcAft>
                          <a:spcPts val="0"/>
                        </a:spcAft>
                      </a:pPr>
                      <a:r>
                        <a:rPr lang="pl-PL" sz="1400" dirty="0">
                          <a:effectLst/>
                        </a:rPr>
                        <a:t> </a:t>
                      </a:r>
                    </a:p>
                    <a:p>
                      <a:pPr algn="ctr">
                        <a:lnSpc>
                          <a:spcPct val="115000"/>
                        </a:lnSpc>
                        <a:spcAft>
                          <a:spcPts val="0"/>
                        </a:spcAft>
                      </a:pPr>
                      <a:r>
                        <a:rPr lang="pl-PL" sz="1400" dirty="0">
                          <a:effectLst/>
                        </a:rPr>
                        <a:t>GN </a:t>
                      </a:r>
                      <a:r>
                        <a:rPr lang="pl-PL" sz="1400" dirty="0" smtClean="0">
                          <a:effectLst/>
                        </a:rPr>
                        <a:t>250</a:t>
                      </a:r>
                    </a:p>
                    <a:p>
                      <a:pPr algn="ctr">
                        <a:lnSpc>
                          <a:spcPct val="115000"/>
                        </a:lnSpc>
                        <a:spcAft>
                          <a:spcPts val="0"/>
                        </a:spcAft>
                      </a:pPr>
                      <a:endParaRPr lang="pl-PL" sz="1400" dirty="0">
                        <a:effectLst/>
                      </a:endParaRPr>
                    </a:p>
                    <a:p>
                      <a:pPr algn="ctr">
                        <a:lnSpc>
                          <a:spcPct val="115000"/>
                        </a:lnSpc>
                        <a:spcAft>
                          <a:spcPts val="0"/>
                        </a:spcAft>
                      </a:pPr>
                      <a:r>
                        <a:rPr lang="pl-PL" sz="1400" dirty="0" err="1" smtClean="0">
                          <a:effectLst/>
                        </a:rPr>
                        <a:t>Ceramizer</a:t>
                      </a:r>
                      <a:r>
                        <a:rPr lang="pl-PL" sz="1400" dirty="0" smtClean="0">
                          <a:effectLst/>
                        </a:rPr>
                        <a:t> CM</a:t>
                      </a:r>
                      <a:endParaRPr lang="pl-PL" sz="1400" dirty="0">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pl-PL" sz="1400" dirty="0">
                          <a:effectLst/>
                        </a:rPr>
                        <a:t>Uśrednione wartości ciśnienia sprężania [kg/cm</a:t>
                      </a:r>
                      <a:r>
                        <a:rPr lang="pl-PL" sz="1400" baseline="30000" dirty="0">
                          <a:effectLst/>
                        </a:rPr>
                        <a:t>2</a:t>
                      </a:r>
                      <a:r>
                        <a:rPr lang="pl-PL" sz="1400" dirty="0">
                          <a:effectLst/>
                        </a:rPr>
                        <a:t>]</a:t>
                      </a:r>
                      <a:endParaRPr lang="pl-PL" sz="1400" dirty="0">
                        <a:effectLst/>
                        <a:latin typeface="Calibri"/>
                        <a:ea typeface="Calibri"/>
                        <a:cs typeface="Times New Roman"/>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a:lnSpc>
                          <a:spcPct val="115000"/>
                        </a:lnSpc>
                        <a:spcAft>
                          <a:spcPts val="0"/>
                        </a:spcAft>
                      </a:pPr>
                      <a:r>
                        <a:rPr lang="pl-PL" sz="1400">
                          <a:effectLst/>
                        </a:rPr>
                        <a:t>Moc tarcia [W]</a:t>
                      </a:r>
                    </a:p>
                    <a:p>
                      <a:pPr algn="ctr">
                        <a:lnSpc>
                          <a:spcPct val="115000"/>
                        </a:lnSpc>
                        <a:spcAft>
                          <a:spcPts val="0"/>
                        </a:spcAft>
                      </a:pPr>
                      <a:r>
                        <a:rPr lang="pl-PL" sz="1400">
                          <a:effectLst/>
                        </a:rPr>
                        <a:t>średnia z 10 pomiarów</a:t>
                      </a:r>
                      <a:endParaRPr lang="pl-PL" sz="1400">
                        <a:effectLst/>
                        <a:latin typeface="Calibri"/>
                        <a:ea typeface="Calibri"/>
                        <a:cs typeface="Times New Roman"/>
                      </a:endParaRPr>
                    </a:p>
                  </a:txBody>
                  <a:tcPr marL="68580" marR="68580" marT="0" marB="0"/>
                </a:tc>
                <a:tc hMerge="1">
                  <a:txBody>
                    <a:bodyPr/>
                    <a:lstStyle/>
                    <a:p>
                      <a:endParaRPr lang="pl-PL"/>
                    </a:p>
                  </a:txBody>
                  <a:tcPr/>
                </a:tc>
              </a:tr>
              <a:tr h="548698">
                <a:tc vMerge="1">
                  <a:txBody>
                    <a:bodyPr/>
                    <a:lstStyle/>
                    <a:p>
                      <a:endParaRPr lang="pl-PL"/>
                    </a:p>
                  </a:txBody>
                  <a:tcPr/>
                </a:tc>
                <a:tc gridSpan="2">
                  <a:txBody>
                    <a:bodyPr/>
                    <a:lstStyle/>
                    <a:p>
                      <a:pPr algn="ctr">
                        <a:lnSpc>
                          <a:spcPct val="115000"/>
                        </a:lnSpc>
                        <a:spcAft>
                          <a:spcPts val="0"/>
                        </a:spcAft>
                      </a:pPr>
                      <a:r>
                        <a:rPr lang="pl-PL" sz="1400" dirty="0">
                          <a:effectLst/>
                        </a:rPr>
                        <a:t>Silnik zimny</a:t>
                      </a:r>
                      <a:endParaRPr lang="pl-PL" sz="1400" dirty="0">
                        <a:effectLst/>
                        <a:latin typeface="Calibri"/>
                        <a:ea typeface="Calibri"/>
                        <a:cs typeface="Times New Roman"/>
                      </a:endParaRPr>
                    </a:p>
                  </a:txBody>
                  <a:tcPr marL="68580" marR="68580" marT="0" marB="0"/>
                </a:tc>
                <a:tc hMerge="1">
                  <a:txBody>
                    <a:bodyPr/>
                    <a:lstStyle/>
                    <a:p>
                      <a:endParaRPr lang="pl-PL"/>
                    </a:p>
                  </a:txBody>
                  <a:tcPr/>
                </a:tc>
                <a:tc gridSpan="2">
                  <a:txBody>
                    <a:bodyPr/>
                    <a:lstStyle/>
                    <a:p>
                      <a:pPr algn="ctr">
                        <a:lnSpc>
                          <a:spcPct val="115000"/>
                        </a:lnSpc>
                        <a:spcAft>
                          <a:spcPts val="0"/>
                        </a:spcAft>
                      </a:pPr>
                      <a:r>
                        <a:rPr lang="pl-PL" sz="1400" dirty="0">
                          <a:effectLst/>
                        </a:rPr>
                        <a:t>Silnik rozgrzany</a:t>
                      </a:r>
                      <a:endParaRPr lang="pl-PL" sz="1400" dirty="0">
                        <a:effectLst/>
                        <a:latin typeface="Calibri"/>
                        <a:ea typeface="Calibri"/>
                        <a:cs typeface="Times New Roman"/>
                      </a:endParaRPr>
                    </a:p>
                  </a:txBody>
                  <a:tcPr marL="68580" marR="68580" marT="0" marB="0"/>
                </a:tc>
                <a:tc hMerge="1">
                  <a:txBody>
                    <a:bodyPr/>
                    <a:lstStyle/>
                    <a:p>
                      <a:endParaRPr lang="pl-PL"/>
                    </a:p>
                  </a:txBody>
                  <a:tcPr/>
                </a:tc>
                <a:tc>
                  <a:txBody>
                    <a:bodyPr/>
                    <a:lstStyle/>
                    <a:p>
                      <a:pPr algn="ctr">
                        <a:lnSpc>
                          <a:spcPct val="115000"/>
                        </a:lnSpc>
                        <a:spcAft>
                          <a:spcPts val="0"/>
                        </a:spcAft>
                      </a:pPr>
                      <a:r>
                        <a:rPr lang="pl-PL" sz="1400">
                          <a:effectLst/>
                        </a:rPr>
                        <a:t>Silnik zimny</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Silnik rozgrz.</a:t>
                      </a:r>
                      <a:endParaRPr lang="pl-PL" sz="1400">
                        <a:effectLst/>
                        <a:latin typeface="Calibri"/>
                        <a:ea typeface="Calibri"/>
                        <a:cs typeface="Times New Roman"/>
                      </a:endParaRPr>
                    </a:p>
                  </a:txBody>
                  <a:tcPr marL="68580" marR="68580" marT="0" marB="0"/>
                </a:tc>
              </a:tr>
              <a:tr h="548698">
                <a:tc vMerge="1">
                  <a:txBody>
                    <a:bodyPr/>
                    <a:lstStyle/>
                    <a:p>
                      <a:endParaRPr lang="pl-PL"/>
                    </a:p>
                  </a:txBody>
                  <a:tcPr/>
                </a:tc>
                <a:tc>
                  <a:txBody>
                    <a:bodyPr/>
                    <a:lstStyle/>
                    <a:p>
                      <a:pPr algn="ctr">
                        <a:lnSpc>
                          <a:spcPct val="115000"/>
                        </a:lnSpc>
                        <a:spcAft>
                          <a:spcPts val="0"/>
                        </a:spcAft>
                      </a:pPr>
                      <a:r>
                        <a:rPr lang="pl-PL" sz="1400">
                          <a:effectLst/>
                        </a:rPr>
                        <a:t>„na sucho”</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Próba olejowa</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„na sucho”</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Próba olejowa</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a:t>
                      </a:r>
                      <a:endParaRPr lang="pl-PL" sz="1400">
                        <a:effectLst/>
                        <a:latin typeface="Calibri"/>
                        <a:ea typeface="Calibri"/>
                        <a:cs typeface="Times New Roman"/>
                      </a:endParaRPr>
                    </a:p>
                  </a:txBody>
                  <a:tcPr marL="68580" marR="68580" marT="0" marB="0"/>
                </a:tc>
              </a:tr>
              <a:tr h="291811">
                <a:tc>
                  <a:txBody>
                    <a:bodyPr/>
                    <a:lstStyle/>
                    <a:p>
                      <a:pPr algn="ctr">
                        <a:lnSpc>
                          <a:spcPct val="115000"/>
                        </a:lnSpc>
                        <a:spcAft>
                          <a:spcPts val="0"/>
                        </a:spcAft>
                      </a:pPr>
                      <a:r>
                        <a:rPr lang="pl-PL" sz="1400">
                          <a:effectLst/>
                        </a:rPr>
                        <a:t>przed</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11,18</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14,56</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10,90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14,18</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1078</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985</a:t>
                      </a:r>
                      <a:endParaRPr lang="pl-PL" sz="1400">
                        <a:effectLst/>
                        <a:latin typeface="Calibri"/>
                        <a:ea typeface="Calibri"/>
                        <a:cs typeface="Times New Roman"/>
                      </a:endParaRPr>
                    </a:p>
                  </a:txBody>
                  <a:tcPr marL="68580" marR="68580" marT="0" marB="0"/>
                </a:tc>
              </a:tr>
              <a:tr h="291811">
                <a:tc>
                  <a:txBody>
                    <a:bodyPr/>
                    <a:lstStyle/>
                    <a:p>
                      <a:pPr algn="ctr">
                        <a:lnSpc>
                          <a:spcPct val="115000"/>
                        </a:lnSpc>
                        <a:spcAft>
                          <a:spcPts val="0"/>
                        </a:spcAft>
                      </a:pPr>
                      <a:r>
                        <a:rPr lang="pl-PL" sz="1400">
                          <a:effectLst/>
                        </a:rPr>
                        <a:t>po 250 km</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11,20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14,40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11,00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14,30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1035</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938</a:t>
                      </a:r>
                      <a:endParaRPr lang="pl-PL" sz="1400">
                        <a:effectLst/>
                        <a:latin typeface="Calibri"/>
                        <a:ea typeface="Calibri"/>
                        <a:cs typeface="Times New Roman"/>
                      </a:endParaRPr>
                    </a:p>
                  </a:txBody>
                  <a:tcPr marL="68580" marR="68580" marT="0" marB="0"/>
                </a:tc>
              </a:tr>
              <a:tr h="603651">
                <a:tc>
                  <a:txBody>
                    <a:bodyPr/>
                    <a:lstStyle/>
                    <a:p>
                      <a:pPr algn="ctr">
                        <a:lnSpc>
                          <a:spcPct val="115000"/>
                        </a:lnSpc>
                        <a:spcAft>
                          <a:spcPts val="0"/>
                        </a:spcAft>
                      </a:pPr>
                      <a:r>
                        <a:rPr lang="pl-PL" sz="1400">
                          <a:effectLst/>
                        </a:rPr>
                        <a:t>różnica</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+ 0,02</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- 0,16</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+ 0,10</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a:effectLst/>
                        </a:rPr>
                        <a:t>+0,12</a:t>
                      </a:r>
                      <a:endParaRPr lang="pl-P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- 43 (3,98%)</a:t>
                      </a:r>
                      <a:endParaRPr lang="pl-P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dirty="0">
                          <a:effectLst/>
                        </a:rPr>
                        <a:t>- 47 (4,77%)</a:t>
                      </a:r>
                      <a:endParaRPr lang="pl-PL" sz="1400" dirty="0">
                        <a:effectLst/>
                        <a:latin typeface="Calibri"/>
                        <a:ea typeface="Calibri"/>
                        <a:cs typeface="Times New Roman"/>
                      </a:endParaRPr>
                    </a:p>
                  </a:txBody>
                  <a:tcPr marL="68580" marR="68580" marT="0" marB="0"/>
                </a:tc>
              </a:tr>
            </a:tbl>
          </a:graphicData>
        </a:graphic>
      </p:graphicFrame>
      <p:pic>
        <p:nvPicPr>
          <p:cNvPr id="12289" name="Picture 1" descr="Z:\Ceramizer - PTAK 202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548680"/>
            <a:ext cx="3723357" cy="26514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77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Ceramizer - PTAK 2022\01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2310"/>
            <a:ext cx="6912768" cy="66095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79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188640"/>
            <a:ext cx="7315200" cy="1154097"/>
          </a:xfrm>
        </p:spPr>
        <p:txBody>
          <a:bodyPr/>
          <a:lstStyle/>
          <a:p>
            <a:r>
              <a:rPr lang="pl-PL" dirty="0" smtClean="0"/>
              <a:t>Potencjalne błędy pomiaru</a:t>
            </a:r>
            <a:endParaRPr lang="pl-PL" dirty="0"/>
          </a:p>
        </p:txBody>
      </p:sp>
      <p:sp>
        <p:nvSpPr>
          <p:cNvPr id="3" name="Symbol zastępczy zawartości 2"/>
          <p:cNvSpPr>
            <a:spLocks noGrp="1"/>
          </p:cNvSpPr>
          <p:nvPr>
            <p:ph idx="1"/>
          </p:nvPr>
        </p:nvSpPr>
        <p:spPr>
          <a:xfrm>
            <a:off x="914400" y="1772817"/>
            <a:ext cx="7315200" cy="4536544"/>
          </a:xfrm>
        </p:spPr>
        <p:txBody>
          <a:bodyPr>
            <a:normAutofit/>
          </a:bodyPr>
          <a:lstStyle/>
          <a:p>
            <a:r>
              <a:rPr lang="pl-PL" dirty="0" smtClean="0"/>
              <a:t>Podczas </a:t>
            </a:r>
            <a:r>
              <a:rPr lang="pl-PL" dirty="0"/>
              <a:t>wykonywania pomiarów mogło dojść do następujących błędów: błąd odczytu (ciągła fluktuacja wskazań w zakresie +/- 5W, długi czas stabilizacji), błąd wskazań spowodowany sinusoidalną pulsacją mocy tarcia w silniku jednocylindrowym oraz jego uśrednianiem w czasie rzeczywistym przez wskazania watomierza, zakłócenie pomiarów na skutek </a:t>
            </a:r>
            <a:r>
              <a:rPr lang="pl-PL" dirty="0" err="1"/>
              <a:t>nieosiowego</a:t>
            </a:r>
            <a:r>
              <a:rPr lang="pl-PL" dirty="0"/>
              <a:t> ustawienia wrzeciona wiertarki i osi wału korbowego, zakłócenia pomiarów na skutek wywierania nacisku poosiowego na wał korbowy. Podczas testu wykonano znacznie więcej pomiarów niż przyjęte jako minimum 10, celem przeanalizowania rozrzutu uzyskiwanych rezultatów oraz symulowania wspomnianych błędów i obserwacji ich wpływu na odczyty mocy tarcia. </a:t>
            </a:r>
          </a:p>
          <a:p>
            <a:endParaRPr lang="pl-P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0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76672"/>
            <a:ext cx="7315200" cy="1154097"/>
          </a:xfrm>
        </p:spPr>
        <p:txBody>
          <a:bodyPr/>
          <a:lstStyle/>
          <a:p>
            <a:r>
              <a:rPr lang="pl-PL" dirty="0" smtClean="0"/>
              <a:t>Cel badania</a:t>
            </a:r>
            <a:endParaRPr lang="pl-PL" dirty="0"/>
          </a:p>
        </p:txBody>
      </p:sp>
      <p:sp>
        <p:nvSpPr>
          <p:cNvPr id="3" name="Symbol zastępczy zawartości 2"/>
          <p:cNvSpPr>
            <a:spLocks noGrp="1"/>
          </p:cNvSpPr>
          <p:nvPr>
            <p:ph idx="1"/>
          </p:nvPr>
        </p:nvSpPr>
        <p:spPr>
          <a:xfrm>
            <a:off x="914400" y="2204865"/>
            <a:ext cx="7315200" cy="4104496"/>
          </a:xfrm>
        </p:spPr>
        <p:txBody>
          <a:bodyPr/>
          <a:lstStyle/>
          <a:p>
            <a:r>
              <a:rPr lang="pl-PL" dirty="0"/>
              <a:t>Celem badania było odnotowanie wyraźnej tendencji zmiany mierzonych parametrów. Ważniejszy zatem jest rozkład wyników aniżeli ich średnia, bezwzględna wartość. </a:t>
            </a:r>
            <a:endParaRPr lang="pl-PL" dirty="0" smtClean="0"/>
          </a:p>
          <a:p>
            <a:endParaRPr lang="pl-PL" dirty="0"/>
          </a:p>
          <a:p>
            <a:r>
              <a:rPr lang="pl-PL" dirty="0" smtClean="0"/>
              <a:t>W </a:t>
            </a:r>
            <a:r>
              <a:rPr lang="pl-PL" dirty="0"/>
              <a:t>przypadku uzyskania chaotycznego rozkładu wyników pomimo pozytywnych rezultatów uśrednionych ich wartości, należałoby uznać, że nie można na ich podstawie wyciągnąć wiążących/jednoznacznych wniosków.</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5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36712"/>
            <a:ext cx="7978080" cy="1154097"/>
          </a:xfrm>
        </p:spPr>
        <p:txBody>
          <a:bodyPr>
            <a:noAutofit/>
          </a:bodyPr>
          <a:lstStyle/>
          <a:p>
            <a:r>
              <a:rPr lang="pl-PL" sz="3600" dirty="0" smtClean="0"/>
              <a:t>Korzyści </a:t>
            </a:r>
            <a:r>
              <a:rPr lang="pl-PL" sz="3600" dirty="0"/>
              <a:t>ze stosowania </a:t>
            </a:r>
            <a:r>
              <a:rPr lang="pl-PL" sz="3600" dirty="0" err="1" smtClean="0"/>
              <a:t>Ceramizerów</a:t>
            </a:r>
            <a:r>
              <a:rPr lang="pl-PL" sz="3600" dirty="0" smtClean="0"/>
              <a:t/>
            </a:r>
            <a:br>
              <a:rPr lang="pl-PL" sz="3600" dirty="0" smtClean="0"/>
            </a:br>
            <a:r>
              <a:rPr lang="pl-PL" sz="3600" dirty="0" smtClean="0"/>
              <a:t> </a:t>
            </a:r>
            <a:br>
              <a:rPr lang="pl-PL" sz="3600" dirty="0" smtClean="0"/>
            </a:br>
            <a:r>
              <a:rPr lang="pl-PL" sz="2800" dirty="0" smtClean="0"/>
              <a:t>(</a:t>
            </a:r>
            <a:r>
              <a:rPr lang="pl-PL" sz="2800" dirty="0"/>
              <a:t>potwierdzone powyższymi testami):</a:t>
            </a:r>
          </a:p>
        </p:txBody>
      </p:sp>
      <p:sp>
        <p:nvSpPr>
          <p:cNvPr id="3" name="Symbol zastępczy zawartości 2"/>
          <p:cNvSpPr>
            <a:spLocks noGrp="1"/>
          </p:cNvSpPr>
          <p:nvPr>
            <p:ph idx="1"/>
          </p:nvPr>
        </p:nvSpPr>
        <p:spPr>
          <a:xfrm>
            <a:off x="899592" y="2492896"/>
            <a:ext cx="7315200" cy="3539527"/>
          </a:xfrm>
        </p:spPr>
        <p:txBody>
          <a:bodyPr>
            <a:normAutofit/>
          </a:bodyPr>
          <a:lstStyle/>
          <a:p>
            <a:r>
              <a:rPr lang="pl-PL" dirty="0" smtClean="0"/>
              <a:t>spadek </a:t>
            </a:r>
            <a:r>
              <a:rPr lang="pl-PL" dirty="0"/>
              <a:t>mocy tarcia oznacza oszczędność paliwa oraz mniejszą emisję toksycznych składników </a:t>
            </a:r>
            <a:r>
              <a:rPr lang="pl-PL" dirty="0" smtClean="0"/>
              <a:t>spalin</a:t>
            </a:r>
          </a:p>
          <a:p>
            <a:pPr marL="45720" indent="0">
              <a:buNone/>
            </a:pPr>
            <a:endParaRPr lang="pl-PL" dirty="0"/>
          </a:p>
          <a:p>
            <a:r>
              <a:rPr lang="pl-PL" dirty="0" smtClean="0"/>
              <a:t>odbudowa </a:t>
            </a:r>
            <a:r>
              <a:rPr lang="pl-PL" dirty="0"/>
              <a:t>zużytej częściowo gładzi cylindrowej przywraca silnikowi jego fabryczne </a:t>
            </a:r>
            <a:r>
              <a:rPr lang="pl-PL" dirty="0" smtClean="0"/>
              <a:t>parametry</a:t>
            </a:r>
          </a:p>
          <a:p>
            <a:pPr marL="45720" indent="0">
              <a:buNone/>
            </a:pPr>
            <a:endParaRPr lang="pl-PL" dirty="0"/>
          </a:p>
          <a:p>
            <a:pPr marL="45720" indent="0">
              <a:buNone/>
            </a:pPr>
            <a:r>
              <a:rPr lang="pl-PL" dirty="0" smtClean="0"/>
              <a:t>odbudowa </a:t>
            </a:r>
            <a:r>
              <a:rPr lang="pl-PL" dirty="0"/>
              <a:t>powierzchni oraz spadek mocy tarcia oznacza przedłużenie czasu eksploatacji dla silnika częściowo zużytego oraz spowolnienie procesów zużycia dla elementów silnika o niewielkim przebiegu.</a:t>
            </a:r>
          </a:p>
          <a:p>
            <a:pPr marL="45720" indent="0">
              <a:buNone/>
            </a:pPr>
            <a:endParaRPr lang="pl-P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39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260648"/>
            <a:ext cx="7315200" cy="1154097"/>
          </a:xfrm>
        </p:spPr>
        <p:txBody>
          <a:bodyPr>
            <a:normAutofit fontScale="90000"/>
          </a:bodyPr>
          <a:lstStyle/>
          <a:p>
            <a:r>
              <a:rPr lang="pl-PL" dirty="0" smtClean="0"/>
              <a:t>Aspekt ekologiczny walki z tarciem</a:t>
            </a:r>
            <a:endParaRPr lang="pl-PL" dirty="0"/>
          </a:p>
        </p:txBody>
      </p:sp>
      <p:sp>
        <p:nvSpPr>
          <p:cNvPr id="3" name="Symbol zastępczy zawartości 2"/>
          <p:cNvSpPr>
            <a:spLocks noGrp="1"/>
          </p:cNvSpPr>
          <p:nvPr>
            <p:ph idx="1"/>
          </p:nvPr>
        </p:nvSpPr>
        <p:spPr>
          <a:xfrm>
            <a:off x="914400" y="2132857"/>
            <a:ext cx="7315200" cy="4176504"/>
          </a:xfrm>
        </p:spPr>
        <p:txBody>
          <a:bodyPr>
            <a:normAutofit fontScale="85000" lnSpcReduction="10000"/>
          </a:bodyPr>
          <a:lstStyle/>
          <a:p>
            <a:pPr marL="45720" indent="0">
              <a:buNone/>
            </a:pPr>
            <a:r>
              <a:rPr lang="pl-PL" dirty="0"/>
              <a:t>Szacuje się, że aż ⅓ światowej produkcji energii tracona jest na pokonanie oporów tarcia, a więc zamieniana jest bezpowrotnie na ciepło. To potężny ilościowo udział! Czyni on z tarcia poważnego „udziałowca”, pochłaniającego 33% zysków branży energetycznej (!). Każdy procent, czy nawet promil zaoszczędzony na redukcji tarcia to zatem czysty zysk, to też mniejsze zużycie paliwa, a więc i mniejsza emisja toksycznych związków do atmosfery. Tarcie to nie tylko straty energii, ale też główny czynnik przyspieszający zużycie części na skutek oddziaływania mechanicznego i cieplnego. Zużycie wymusza częste naprawy, a tu doliczyć trzeba koszty przestoju, samej naprawy, produkcji nowych części oraz utylizacji lub recyklingu części </a:t>
            </a:r>
            <a:r>
              <a:rPr lang="pl-PL" dirty="0" err="1"/>
              <a:t>zużytych.Wszystko</a:t>
            </a:r>
            <a:r>
              <a:rPr lang="pl-PL" dirty="0"/>
              <a:t> wiąże się z emisją dwutlenku węgla, węglowodorów, tlenków azotu oraz całej gamy produktów ubocznych, odpadów stałych i płynnych procesu wydobywczego, przetwórczego, formierczego, obróbki mechanicznej i cieplnej, transportu. Prócz tego każdy wspomniany proces emituje też ciepło. Wszystko to sprawia, że walka z tarciem w mechanizmach pojazdów i maszyn przybiera charakter ekologicznej linii frontu.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82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Rodzaje tarcia</a:t>
            </a:r>
            <a:endParaRPr lang="pl-PL" dirty="0"/>
          </a:p>
        </p:txBody>
      </p:sp>
      <p:pic>
        <p:nvPicPr>
          <p:cNvPr id="1027" name="Picture 3" descr="Z:\Ceramizer - PTAK 2022\RODZAJE TAR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8670555" cy="2664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6632"/>
            <a:ext cx="1079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50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7912" y="836712"/>
            <a:ext cx="7315200" cy="781980"/>
          </a:xfrm>
        </p:spPr>
        <p:txBody>
          <a:bodyPr/>
          <a:lstStyle/>
          <a:p>
            <a:r>
              <a:rPr lang="pl-PL" dirty="0" smtClean="0"/>
              <a:t>Docieranie</a:t>
            </a:r>
            <a:endParaRPr lang="pl-PL" dirty="0"/>
          </a:p>
        </p:txBody>
      </p:sp>
      <p:pic>
        <p:nvPicPr>
          <p:cNvPr id="4098" name="Picture 2" descr="Z:\Ceramizer - PTAK 2022\docieranie-2F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8436981" cy="38689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6632"/>
            <a:ext cx="1079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52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548680"/>
            <a:ext cx="7315200" cy="1154097"/>
          </a:xfrm>
        </p:spPr>
        <p:txBody>
          <a:bodyPr>
            <a:normAutofit fontScale="90000"/>
          </a:bodyPr>
          <a:lstStyle/>
          <a:p>
            <a:r>
              <a:rPr lang="pl-PL" dirty="0" smtClean="0"/>
              <a:t>Droga do zwiększenia trwałości wiedzie przez zmniejszenie tarcia.</a:t>
            </a:r>
            <a:endParaRPr lang="pl-PL" dirty="0"/>
          </a:p>
        </p:txBody>
      </p:sp>
      <p:sp>
        <p:nvSpPr>
          <p:cNvPr id="3" name="Symbol zastępczy zawartości 2"/>
          <p:cNvSpPr>
            <a:spLocks noGrp="1"/>
          </p:cNvSpPr>
          <p:nvPr>
            <p:ph idx="1"/>
          </p:nvPr>
        </p:nvSpPr>
        <p:spPr>
          <a:xfrm>
            <a:off x="899592" y="1844824"/>
            <a:ext cx="7315200" cy="4248512"/>
          </a:xfrm>
        </p:spPr>
        <p:txBody>
          <a:bodyPr>
            <a:normAutofit/>
          </a:bodyPr>
          <a:lstStyle/>
          <a:p>
            <a:r>
              <a:rPr lang="pl-PL" dirty="0" smtClean="0"/>
              <a:t>Trwałość to odporność powierzchni trących na ubytek materiału</a:t>
            </a:r>
          </a:p>
          <a:p>
            <a:r>
              <a:rPr lang="pl-PL" dirty="0"/>
              <a:t>D</a:t>
            </a:r>
            <a:r>
              <a:rPr lang="pl-PL" dirty="0" smtClean="0"/>
              <a:t>roga do zmniejszenia ubytku materiału w procesie tarcia to: </a:t>
            </a:r>
          </a:p>
          <a:p>
            <a:pPr marL="45720" indent="0">
              <a:buNone/>
            </a:pPr>
            <a:r>
              <a:rPr lang="pl-PL" dirty="0" smtClean="0"/>
              <a:t>   1. poprawianie parametrów powierzchni poprzez m.in.:</a:t>
            </a:r>
          </a:p>
          <a:p>
            <a:pPr marL="45720" indent="0">
              <a:buNone/>
            </a:pPr>
            <a:r>
              <a:rPr lang="pl-PL" dirty="0"/>
              <a:t> </a:t>
            </a:r>
            <a:r>
              <a:rPr lang="pl-PL" dirty="0" smtClean="0"/>
              <a:t>      - hartowanie</a:t>
            </a:r>
          </a:p>
          <a:p>
            <a:pPr marL="45720" indent="0">
              <a:buNone/>
            </a:pPr>
            <a:r>
              <a:rPr lang="pl-PL" dirty="0"/>
              <a:t> </a:t>
            </a:r>
            <a:r>
              <a:rPr lang="pl-PL" dirty="0" smtClean="0"/>
              <a:t>      - nawęglanie</a:t>
            </a:r>
          </a:p>
          <a:p>
            <a:pPr marL="45720" indent="0">
              <a:buNone/>
            </a:pPr>
            <a:r>
              <a:rPr lang="pl-PL" dirty="0"/>
              <a:t> </a:t>
            </a:r>
            <a:r>
              <a:rPr lang="pl-PL" dirty="0" smtClean="0"/>
              <a:t>      - azotowanie</a:t>
            </a:r>
          </a:p>
          <a:p>
            <a:pPr marL="45720" indent="0">
              <a:buNone/>
            </a:pPr>
            <a:r>
              <a:rPr lang="pl-PL" dirty="0"/>
              <a:t> </a:t>
            </a:r>
            <a:r>
              <a:rPr lang="pl-PL" dirty="0" smtClean="0"/>
              <a:t>      - chromowanie</a:t>
            </a:r>
          </a:p>
          <a:p>
            <a:pPr marL="45720" indent="0">
              <a:buNone/>
            </a:pPr>
            <a:r>
              <a:rPr lang="pl-PL" dirty="0" smtClean="0"/>
              <a:t>    2. Skutecznie oddzielenie powierzchni trących środkami </a:t>
            </a:r>
          </a:p>
          <a:p>
            <a:pPr marL="45720" indent="0">
              <a:buNone/>
            </a:pPr>
            <a:r>
              <a:rPr lang="pl-PL" dirty="0"/>
              <a:t> </a:t>
            </a:r>
            <a:r>
              <a:rPr lang="pl-PL" dirty="0" smtClean="0"/>
              <a:t>       smarnymi oraz tworzenie stabilnej warstwy granicznej</a:t>
            </a:r>
          </a:p>
          <a:p>
            <a:pPr marL="45720" indent="0">
              <a:buNone/>
            </a:pPr>
            <a:r>
              <a:rPr lang="pl-PL" dirty="0" smtClean="0"/>
              <a:t>    3. </a:t>
            </a:r>
            <a:r>
              <a:rPr lang="pl-PL" b="1" dirty="0" smtClean="0">
                <a:solidFill>
                  <a:srgbClr val="FFFF00"/>
                </a:solidFill>
              </a:rPr>
              <a:t>Samoorganizacja powierzchni tarcia</a:t>
            </a:r>
            <a:endParaRPr lang="pl-PL" b="1" dirty="0">
              <a:solidFill>
                <a:srgbClr val="FFFF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7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556792"/>
            <a:ext cx="7387208" cy="722049"/>
          </a:xfrm>
        </p:spPr>
        <p:txBody>
          <a:bodyPr>
            <a:noAutofit/>
          </a:bodyPr>
          <a:lstStyle/>
          <a:p>
            <a:r>
              <a:rPr lang="pl-PL" sz="3400" dirty="0" smtClean="0"/>
              <a:t>Samoorganizacja powierzchni tarcia</a:t>
            </a:r>
            <a:br>
              <a:rPr lang="pl-PL" sz="3400" dirty="0" smtClean="0"/>
            </a:br>
            <a:r>
              <a:rPr lang="pl-PL" sz="3400" dirty="0" smtClean="0"/>
              <a:t/>
            </a:r>
            <a:br>
              <a:rPr lang="pl-PL" sz="3400" dirty="0" smtClean="0"/>
            </a:br>
            <a:r>
              <a:rPr lang="pl-PL" sz="2800" dirty="0" smtClean="0"/>
              <a:t>1. Tworzenie powierzchni wtórnych</a:t>
            </a:r>
            <a:endParaRPr lang="pl-PL" sz="2800" dirty="0"/>
          </a:p>
        </p:txBody>
      </p:sp>
      <p:sp>
        <p:nvSpPr>
          <p:cNvPr id="3" name="Symbol zastępczy zawartości 2"/>
          <p:cNvSpPr>
            <a:spLocks noGrp="1"/>
          </p:cNvSpPr>
          <p:nvPr>
            <p:ph idx="1"/>
          </p:nvPr>
        </p:nvSpPr>
        <p:spPr>
          <a:xfrm>
            <a:off x="899592" y="2420888"/>
            <a:ext cx="7315200" cy="4248512"/>
          </a:xfrm>
        </p:spPr>
        <p:txBody>
          <a:bodyPr>
            <a:normAutofit/>
          </a:bodyPr>
          <a:lstStyle/>
          <a:p>
            <a:r>
              <a:rPr lang="pl-PL" dirty="0"/>
              <a:t>Przez samoorganizację lub </a:t>
            </a:r>
            <a:r>
              <a:rPr lang="pl-PL" dirty="0" err="1"/>
              <a:t>samoporządkowanie</a:t>
            </a:r>
            <a:r>
              <a:rPr lang="pl-PL" dirty="0"/>
              <a:t> </a:t>
            </a:r>
            <a:r>
              <a:rPr lang="pl-PL" dirty="0" smtClean="0"/>
              <a:t>rozumie </a:t>
            </a:r>
            <a:r>
              <a:rPr lang="pl-PL" dirty="0"/>
              <a:t>się procesy, w których elementy układu </a:t>
            </a:r>
            <a:r>
              <a:rPr lang="pl-PL" dirty="0" smtClean="0"/>
              <a:t>złożonego ulegają </a:t>
            </a:r>
            <a:r>
              <a:rPr lang="pl-PL" dirty="0"/>
              <a:t>spontanicznemu, </a:t>
            </a:r>
            <a:r>
              <a:rPr lang="pl-PL" dirty="0" smtClean="0"/>
              <a:t>samoistnemu </a:t>
            </a:r>
            <a:r>
              <a:rPr lang="pl-PL" dirty="0"/>
              <a:t>uporządkowaniu. </a:t>
            </a:r>
            <a:endParaRPr lang="pl-PL" dirty="0" smtClean="0"/>
          </a:p>
          <a:p>
            <a:r>
              <a:rPr lang="pl-PL" dirty="0" smtClean="0"/>
              <a:t>Poznanie </a:t>
            </a:r>
            <a:r>
              <a:rPr lang="pl-PL" dirty="0"/>
              <a:t>i </a:t>
            </a:r>
            <a:r>
              <a:rPr lang="pl-PL" dirty="0" smtClean="0"/>
              <a:t>zrozumienie mechanizmu </a:t>
            </a:r>
            <a:r>
              <a:rPr lang="pl-PL" dirty="0"/>
              <a:t>samoorganizacji powierzchni w procesie tarcia ma </a:t>
            </a:r>
            <a:r>
              <a:rPr lang="pl-PL" dirty="0" smtClean="0"/>
              <a:t>znaczący wpływ </a:t>
            </a:r>
            <a:r>
              <a:rPr lang="pl-PL" dirty="0"/>
              <a:t>na rozwój samosmarujących, samoregenerujących, </a:t>
            </a:r>
            <a:r>
              <a:rPr lang="pl-PL" dirty="0" smtClean="0"/>
              <a:t>samoczyszczących oraz </a:t>
            </a:r>
            <a:r>
              <a:rPr lang="pl-PL" dirty="0" err="1"/>
              <a:t>bezzużyciowych</a:t>
            </a:r>
            <a:r>
              <a:rPr lang="pl-PL" dirty="0"/>
              <a:t> </a:t>
            </a:r>
            <a:r>
              <a:rPr lang="pl-PL" dirty="0" smtClean="0"/>
              <a:t>materiałów.</a:t>
            </a:r>
          </a:p>
          <a:p>
            <a:r>
              <a:rPr lang="pl-PL" dirty="0"/>
              <a:t>synergia </a:t>
            </a:r>
            <a:r>
              <a:rPr lang="pl-PL" dirty="0" smtClean="0"/>
              <a:t>różnych mechanizmów </a:t>
            </a:r>
            <a:r>
              <a:rPr lang="pl-PL" dirty="0"/>
              <a:t>może prowadzić </a:t>
            </a:r>
            <a:r>
              <a:rPr lang="pl-PL" dirty="0" smtClean="0"/>
              <a:t>do </a:t>
            </a:r>
            <a:r>
              <a:rPr lang="pl-PL" dirty="0"/>
              <a:t>samoorganizacji struktur </a:t>
            </a:r>
            <a:r>
              <a:rPr lang="pl-PL" dirty="0" smtClean="0"/>
              <a:t>wtórnych.</a:t>
            </a:r>
            <a:endParaRPr lang="pl-P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26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76672"/>
            <a:ext cx="7315200" cy="1154097"/>
          </a:xfrm>
        </p:spPr>
        <p:txBody>
          <a:bodyPr>
            <a:normAutofit/>
          </a:bodyPr>
          <a:lstStyle/>
          <a:p>
            <a:r>
              <a:rPr lang="pl-PL" sz="2800" dirty="0" smtClean="0"/>
              <a:t>2. Selektywne przenoszenie</a:t>
            </a:r>
            <a:endParaRPr lang="pl-PL" sz="2800" dirty="0"/>
          </a:p>
        </p:txBody>
      </p:sp>
      <p:sp>
        <p:nvSpPr>
          <p:cNvPr id="3" name="Symbol zastępczy zawartości 2"/>
          <p:cNvSpPr>
            <a:spLocks noGrp="1"/>
          </p:cNvSpPr>
          <p:nvPr>
            <p:ph idx="1"/>
          </p:nvPr>
        </p:nvSpPr>
        <p:spPr>
          <a:xfrm>
            <a:off x="899592" y="2492896"/>
            <a:ext cx="7315200" cy="3539527"/>
          </a:xfrm>
        </p:spPr>
        <p:txBody>
          <a:bodyPr>
            <a:normAutofit fontScale="92500"/>
          </a:bodyPr>
          <a:lstStyle/>
          <a:p>
            <a:r>
              <a:rPr lang="pl-PL" dirty="0"/>
              <a:t>Polega ono na przenoszeniu (selektywnym) materiału z jednej powierzchni </a:t>
            </a:r>
            <a:r>
              <a:rPr lang="pl-PL" dirty="0" smtClean="0"/>
              <a:t>trącej na </a:t>
            </a:r>
            <a:r>
              <a:rPr lang="pl-PL" dirty="0"/>
              <a:t>drugą. </a:t>
            </a:r>
            <a:endParaRPr lang="pl-PL" dirty="0" smtClean="0"/>
          </a:p>
          <a:p>
            <a:pPr marL="45720" indent="0">
              <a:buNone/>
            </a:pPr>
            <a:r>
              <a:rPr lang="pl-PL" dirty="0" smtClean="0"/>
              <a:t>W </a:t>
            </a:r>
            <a:r>
              <a:rPr lang="pl-PL" dirty="0"/>
              <a:t>praktyce może to się odbywać na drodze sczepiania pierwszego i drugiego </a:t>
            </a:r>
            <a:r>
              <a:rPr lang="pl-PL" dirty="0" smtClean="0"/>
              <a:t>rodzaju, poprzez </a:t>
            </a:r>
            <a:r>
              <a:rPr lang="pl-PL" dirty="0"/>
              <a:t>namazywanie lub </a:t>
            </a:r>
            <a:r>
              <a:rPr lang="pl-PL" dirty="0" smtClean="0"/>
              <a:t>też na </a:t>
            </a:r>
            <a:r>
              <a:rPr lang="pl-PL" dirty="0"/>
              <a:t>drodze elektrochemicznej. Przenoszenie elektrochemiczne może zaistnieć, kiedy substancja smarująca posiada odpowiednie właściwości elektrochemiczne</a:t>
            </a:r>
            <a:r>
              <a:rPr lang="pl-PL" dirty="0" smtClean="0"/>
              <a:t>.</a:t>
            </a:r>
          </a:p>
          <a:p>
            <a:pPr marL="45720" indent="0">
              <a:buNone/>
            </a:pPr>
            <a:endParaRPr lang="pl-PL" dirty="0"/>
          </a:p>
          <a:p>
            <a:pPr marL="45720" indent="0">
              <a:buNone/>
            </a:pPr>
            <a:r>
              <a:rPr lang="pl-PL" b="1" dirty="0">
                <a:solidFill>
                  <a:srgbClr val="FFFF00"/>
                </a:solidFill>
              </a:rPr>
              <a:t>Kiedy ustali się równowaga pomiędzy ubytkiem </a:t>
            </a:r>
            <a:r>
              <a:rPr lang="pl-PL" b="1" dirty="0" err="1">
                <a:solidFill>
                  <a:srgbClr val="FFFF00"/>
                </a:solidFill>
              </a:rPr>
              <a:t>zużyciowym</a:t>
            </a:r>
            <a:r>
              <a:rPr lang="pl-PL" b="1" dirty="0">
                <a:solidFill>
                  <a:srgbClr val="FFFF00"/>
                </a:solidFill>
              </a:rPr>
              <a:t> a prędkością osadzania się na drodze elektrochemicznej, osiąga się efekt </a:t>
            </a:r>
            <a:r>
              <a:rPr lang="pl-PL" b="1" dirty="0" err="1">
                <a:solidFill>
                  <a:srgbClr val="FFFF00"/>
                </a:solidFill>
              </a:rPr>
              <a:t>bezzużyciowości</a:t>
            </a:r>
            <a:r>
              <a:rPr lang="pl-PL" b="1" dirty="0">
                <a:solidFill>
                  <a:srgbClr val="FFFF00"/>
                </a:solidFill>
              </a:rPr>
              <a:t> węzła trącego.</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8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348880"/>
            <a:ext cx="7315200" cy="709972"/>
          </a:xfrm>
        </p:spPr>
        <p:txBody>
          <a:bodyPr/>
          <a:lstStyle/>
          <a:p>
            <a:r>
              <a:rPr lang="pl-PL" dirty="0" smtClean="0"/>
              <a:t>Krajowy lider</a:t>
            </a:r>
            <a:endParaRPr lang="pl-PL" dirty="0"/>
          </a:p>
        </p:txBody>
      </p:sp>
      <p:pic>
        <p:nvPicPr>
          <p:cNvPr id="5123" name="Picture 3" descr="Z:\Ceramizer - PTAK 2022\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87864"/>
            <a:ext cx="7414857" cy="1616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om\Downloads\9737aaa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140968"/>
            <a:ext cx="9141355" cy="325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3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04664"/>
            <a:ext cx="7315200" cy="1154097"/>
          </a:xfrm>
        </p:spPr>
        <p:txBody>
          <a:bodyPr>
            <a:normAutofit/>
          </a:bodyPr>
          <a:lstStyle/>
          <a:p>
            <a:r>
              <a:rPr lang="pl-PL" sz="3200" dirty="0" smtClean="0"/>
              <a:t>Opisany sposób działania preparatów</a:t>
            </a:r>
            <a:endParaRPr lang="pl-PL" sz="3200" dirty="0"/>
          </a:p>
        </p:txBody>
      </p:sp>
      <p:pic>
        <p:nvPicPr>
          <p:cNvPr id="9218" name="Picture 2" descr="Z:\Ceramizer - PTAK 2022\0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7127899" cy="3081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79029" cy="3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433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ywa">
  <a:themeElements>
    <a:clrScheme name="Perspektyw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yw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309</TotalTime>
  <Words>1140</Words>
  <Application>Microsoft Office PowerPoint</Application>
  <PresentationFormat>Pokaz na ekranie (4:3)</PresentationFormat>
  <Paragraphs>140</Paragraphs>
  <Slides>25</Slides>
  <Notes>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Perspektywa</vt:lpstr>
      <vt:lpstr>Walka z tarciem w zespołach napędowych pojazdów jako strategia ekologiczna</vt:lpstr>
      <vt:lpstr>   Proces zużycia  Zużycie konsekwencją tarcia   - naturalna tendencja energii i materii do osiągnięcia najbardziej nieuporządkowanego stanu – czyli wzrostu entropii</vt:lpstr>
      <vt:lpstr>Rodzaje tarcia</vt:lpstr>
      <vt:lpstr>Docieranie</vt:lpstr>
      <vt:lpstr>Droga do zwiększenia trwałości wiedzie przez zmniejszenie tarcia.</vt:lpstr>
      <vt:lpstr>Samoorganizacja powierzchni tarcia  1. Tworzenie powierzchni wtórnych</vt:lpstr>
      <vt:lpstr>2. Selektywne przenoszenie</vt:lpstr>
      <vt:lpstr>Krajowy lider</vt:lpstr>
      <vt:lpstr>Opisany sposób działania preparatów</vt:lpstr>
      <vt:lpstr>Nasz test preparatów CERAMIZER</vt:lpstr>
      <vt:lpstr>Metoda testu  1. Pomiar ciśnienia sprężania</vt:lpstr>
      <vt:lpstr>2. Pomiar mocy tarcia</vt:lpstr>
      <vt:lpstr>Obiekt testowy – dwa motocykle  Suzuki GN 250 rocznik 1993, przebieg: 57 878 km</vt:lpstr>
      <vt:lpstr>WSK 125 model M06-B1, rocznik 1969, przebieg: 4350 km</vt:lpstr>
      <vt:lpstr>Obiekt testu:       CM2T                             CM</vt:lpstr>
      <vt:lpstr>Metoda testu</vt:lpstr>
      <vt:lpstr>Zaproponowana metoda pomiaru mocy tarcia ma charakter warsztatowego eksperymentu dającego orientacyjne rezultaty. Nie należy jej traktować jako badania o charakterze naukowym.</vt:lpstr>
      <vt:lpstr>Rezultaty testu WSK 125</vt:lpstr>
      <vt:lpstr>Prezentacja programu PowerPoint</vt:lpstr>
      <vt:lpstr>Rezultaty testu Suzuki GN 250</vt:lpstr>
      <vt:lpstr>Prezentacja programu PowerPoint</vt:lpstr>
      <vt:lpstr>Potencjalne błędy pomiaru</vt:lpstr>
      <vt:lpstr>Cel badania</vt:lpstr>
      <vt:lpstr>Korzyści ze stosowania Ceramizerów   (potwierdzone powyższymi testami):</vt:lpstr>
      <vt:lpstr>Aspekt ekologiczny walki z tarciem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Walka z tarciem w zespołach napędowych pojazdów jako strategia ekologiczna</dc:title>
  <dc:creator>dom</dc:creator>
  <cp:lastModifiedBy>dom</cp:lastModifiedBy>
  <cp:revision>23</cp:revision>
  <dcterms:created xsi:type="dcterms:W3CDTF">2022-03-28T09:18:29Z</dcterms:created>
  <dcterms:modified xsi:type="dcterms:W3CDTF">2022-03-29T13:36:58Z</dcterms:modified>
</cp:coreProperties>
</file>